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455400"/>
            <a:ext cx="9144000" cy="140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9655"/>
              <a:buNone/>
            </a:pPr>
            <a:r>
              <a:rPr lang="en-US" sz="580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Deep Learning Food Classification Project</a:t>
            </a:r>
            <a:endParaRPr sz="580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4294967295" type="ctrTitle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2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2601" y="1113691"/>
            <a:ext cx="4641399" cy="332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18545" y="1277816"/>
            <a:ext cx="4453455" cy="3951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Model 2 added complex layers and used sigmoid activation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RMSprop learning rate of 1e-4 and increased epochs to 150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Obtained 71.59% training accuracy, 66.20% validation accuracy, and 67.40% testing accuracy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4294967295" type="ctrTitle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2, 5, 6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1360825" y="851375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Model 2</a:t>
            </a:r>
            <a:endParaRPr/>
          </a:p>
        </p:txBody>
      </p:sp>
      <p:pic>
        <p:nvPicPr>
          <p:cNvPr descr="Chart, histogram&#10;&#10;Description automatically generated" id="124" name="Google Shape;1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518" y="1318846"/>
            <a:ext cx="2461691" cy="3754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stogram&#10;&#10;Description automatically generated with medium confidence" id="125" name="Google Shape;1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3726" y="1318846"/>
            <a:ext cx="2467362" cy="38246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stogram&#10;&#10;Description automatically generated with low confidence" id="126" name="Google Shape;12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5937" y="1318846"/>
            <a:ext cx="2435625" cy="382465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4274026" y="851375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59999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5, softmax, diff batch size</a:t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7122689" y="858688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2857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6, larger batch size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4294967295" type="ctrTitle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12, 13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118545" y="1277816"/>
            <a:ext cx="4453455" cy="3951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Model 12 uses SGD optimizer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Obtained 80.51% training accuracy, 72.60%% validation accuracy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Model 13 uses AdaGrad Optimizer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Obtained 90.32% training accuracy, 70.90% validation accuracy</a:t>
            </a:r>
            <a:endParaRPr/>
          </a:p>
        </p:txBody>
      </p:sp>
      <p:pic>
        <p:nvPicPr>
          <p:cNvPr descr="Table&#10;&#10;Description automatically generated" id="135" name="Google Shape;1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7794" y="851375"/>
            <a:ext cx="3557661" cy="412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4294967295" type="ctrTitle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12, 13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2285204" y="876625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Model 12</a:t>
            </a:r>
            <a:endParaRPr/>
          </a:p>
        </p:txBody>
      </p:sp>
      <p:sp>
        <p:nvSpPr>
          <p:cNvPr id="142" name="Google Shape;142;p25"/>
          <p:cNvSpPr txBox="1"/>
          <p:nvPr/>
        </p:nvSpPr>
        <p:spPr>
          <a:xfrm>
            <a:off x="5904753" y="858688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13</a:t>
            </a:r>
            <a:endParaRPr/>
          </a:p>
        </p:txBody>
      </p:sp>
      <p:pic>
        <p:nvPicPr>
          <p:cNvPr descr="Histogram&#10;&#10;Description automatically generated"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05" y="1446422"/>
            <a:ext cx="2367638" cy="36897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44" name="Google Shape;14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2035" y="1424075"/>
            <a:ext cx="2321844" cy="371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idx="4294967295" type="ctrTitle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18, 21, 20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118545" y="1277816"/>
            <a:ext cx="4453455" cy="3951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Utilizes InceptionV3 as a pretrained model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Model 18 freezes all layers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Model 21 freezes up to the 7</a:t>
            </a:r>
            <a:r>
              <a:rPr baseline="30000" lang="en-US"/>
              <a:t>th</a:t>
            </a:r>
            <a:r>
              <a:rPr lang="en-US"/>
              <a:t> out of 9 blocks, 50 epochs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Model 20 unfrozen layers, 25 epochs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7538" y="1087909"/>
            <a:ext cx="4400923" cy="2299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623935"/>
            <a:ext cx="4572000" cy="94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idx="4294967295" type="ctrTitle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18, 21, 20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1360825" y="851375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Model 18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4274026" y="851375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21</a:t>
            </a:r>
            <a:endParaRPr/>
          </a:p>
        </p:txBody>
      </p:sp>
      <p:sp>
        <p:nvSpPr>
          <p:cNvPr id="160" name="Google Shape;160;p27"/>
          <p:cNvSpPr txBox="1"/>
          <p:nvPr/>
        </p:nvSpPr>
        <p:spPr>
          <a:xfrm>
            <a:off x="7122689" y="858688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20</a:t>
            </a:r>
            <a:endParaRPr/>
          </a:p>
        </p:txBody>
      </p:sp>
      <p:pic>
        <p:nvPicPr>
          <p:cNvPr descr="Chart, scatter chart&#10;&#10;Description automatically generated" id="161" name="Google Shape;16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819" y="1424075"/>
            <a:ext cx="2283493" cy="353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1692" y="3105388"/>
            <a:ext cx="2444261" cy="189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2077" y="1382967"/>
            <a:ext cx="2283493" cy="17638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64" name="Google Shape;16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3718" y="1380798"/>
            <a:ext cx="2335759" cy="3587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idx="4294967295" type="ctrTitle"/>
          </p:nvPr>
        </p:nvSpPr>
        <p:spPr>
          <a:xfrm>
            <a:off x="1977572" y="151675"/>
            <a:ext cx="69956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4. Evaluate models using Test images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6091"/>
            <a:ext cx="4495800" cy="347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9981" y="1500552"/>
            <a:ext cx="4822580" cy="271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4294967295" type="ctrTitle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629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picture containing text, food&#10;&#10;Description automatically generated"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57201"/>
            <a:ext cx="3931920" cy="3709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dish, food, pizza&#10;&#10;Description automatically generated" id="180" name="Google Shape;18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0656" y="1054735"/>
            <a:ext cx="4564380" cy="361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idx="4294967295" type="ctrTitle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629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picture containing text, food, dish, pasta&#10;&#10;Description automatically generated" id="187" name="Google Shape;1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898207"/>
            <a:ext cx="4122420" cy="3924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food, snack food, sandwich&#10;&#10;Description automatically generated" id="188" name="Google Shape;18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4865" y="865017"/>
            <a:ext cx="4141470" cy="388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4294967295" type="ctrTitle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629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picture containing text, food, dish, vegetable&#10;&#10;Description automatically generated" id="195" name="Google Shape;1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330" y="1026477"/>
            <a:ext cx="4011930" cy="3668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owl of salad&#10;&#10;Description automatically generated with medium confidence" id="196" name="Google Shape;19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1260" y="866705"/>
            <a:ext cx="4617720" cy="403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4294967295" type="ctrTitle"/>
          </p:nvPr>
        </p:nvSpPr>
        <p:spPr>
          <a:xfrm>
            <a:off x="0" y="278675"/>
            <a:ext cx="914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	1. Overview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4234543" y="976448"/>
            <a:ext cx="4734197" cy="40108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Build an image classification model to recognize and classify 10 types of food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Develop at least two models for the classification task, one trained from scratch and one using pre-trained models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best model will be used to classify additional food images downloaded from the internet.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65728" y="2216639"/>
            <a:ext cx="5100271" cy="129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idx="4294967295" type="ctrTitle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629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Graphical user interface&#10;&#10;Description automatically generated with low confidence" id="203" name="Google Shape;2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6740" y="1076572"/>
            <a:ext cx="4747260" cy="3757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zza in a box&#10;&#10;Description automatically generated" id="204" name="Google Shape;20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922020"/>
            <a:ext cx="4330700" cy="422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idx="4294967295" type="ctrTitle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629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Text&#10;&#10;Description automatically generated" id="211" name="Google Shape;2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9120" y="1039425"/>
            <a:ext cx="4754880" cy="386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 with medium confidence" id="212" name="Google Shape;21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87" y="1010850"/>
            <a:ext cx="4411980" cy="38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4294967295" type="ctrTitle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629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piece of meat on a plate&#10;&#10;Description automatically generated with medium confidence" id="219" name="Google Shape;21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2569" y="815975"/>
            <a:ext cx="5346138" cy="426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idx="4294967295" type="ctrTitle"/>
          </p:nvPr>
        </p:nvSpPr>
        <p:spPr>
          <a:xfrm>
            <a:off x="3585029" y="278675"/>
            <a:ext cx="5588853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6. Summary/Further Improvements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270668" y="1043355"/>
            <a:ext cx="3433823" cy="3765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en-US"/>
              <a:t>Models were evaluated using test images and the best model was recommended based on performance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en-US"/>
              <a:t>Final model achieved a test accuracy of 84.2%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en-US"/>
              <a:t>Potential improvements include increasing number of epochs or changing hyperparameters until overfitting occurs</a:t>
            </a:r>
            <a:endParaRPr/>
          </a:p>
        </p:txBody>
      </p:sp>
      <p:pic>
        <p:nvPicPr>
          <p:cNvPr descr="A picture containing electronics, projector&#10;&#10;Description automatically generated" id="226" name="Google Shape;2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9518" y="947875"/>
            <a:ext cx="5079873" cy="267103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/>
        </p:nvSpPr>
        <p:spPr>
          <a:xfrm>
            <a:off x="4919539" y="3788744"/>
            <a:ext cx="312785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notes: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NVIDIA GeForce GTX 1060 6GB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 Core i3-8100 CPU @ 3.60GHz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4294967295" type="ctrTitle"/>
          </p:nvPr>
        </p:nvSpPr>
        <p:spPr>
          <a:xfrm>
            <a:off x="0" y="101300"/>
            <a:ext cx="59739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2. Data Preprocessing and Data Loading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12640" y="874344"/>
            <a:ext cx="3037290" cy="40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Assigned foods from text file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770" y="1717430"/>
            <a:ext cx="3285522" cy="3415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late of food&#10;&#10;Description automatically generated with medium confidence"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614" y="1248507"/>
            <a:ext cx="4210539" cy="315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4294967295" type="ctrTitle"/>
          </p:nvPr>
        </p:nvSpPr>
        <p:spPr>
          <a:xfrm>
            <a:off x="0" y="101300"/>
            <a:ext cx="59739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2. Data Preprocessing and Data Loading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212640" y="874344"/>
            <a:ext cx="3909974" cy="4040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Provided Image_Preprocessing notebook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Extracts images from dataset downloaded form Kaggle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Splits them into training, validation and testing folders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7500, 2000, 500 split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sandwich and fries on a plate&#10;&#10;Description automatically generated with medium confidence"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8881" y="826477"/>
            <a:ext cx="3050347" cy="408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4294967295" type="ctrTitle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629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Develop the Image Classification Models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88177" y="971550"/>
            <a:ext cx="5625762" cy="3954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To build and train the models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The model's performance was analyzed during training to identify trends or patterns for improvement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Key metrics such as accuracy, loss, and convergence rate were tracked and performance was visualized through graphs and plots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The model's performance was regularly monitored to identify any issues and make adjustments to improve performance.</a:t>
            </a:r>
            <a:endParaRPr/>
          </a:p>
        </p:txBody>
      </p:sp>
      <p:pic>
        <p:nvPicPr>
          <p:cNvPr descr="Shape&#10;&#10;Description automatically generated" id="83" name="Google Shape;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4208" y="1629507"/>
            <a:ext cx="3052304" cy="232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4294967295" type="ctrTitle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629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Model Table</a:t>
            </a:r>
            <a:b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</a:b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6091"/>
            <a:ext cx="4495800" cy="347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9981" y="1500552"/>
            <a:ext cx="4822580" cy="271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4294967295" type="ctrTitle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629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Develop the Image Classification Models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118545" y="1005263"/>
            <a:ext cx="4928239" cy="3954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 baseline model is a simple model used as a benchmark to evaluate the performance of more complicated models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By using a baseline model, it is possible to determine if a more complex model is actually improving the performance of the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Compare the performance of different models on a given task to determine which model is the best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4753" y="278675"/>
            <a:ext cx="2714344" cy="4363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4294967295" type="ctrTitle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629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Develop the Image Classification Models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4069222" y="1005263"/>
            <a:ext cx="4928239" cy="3954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Softmax activation is commonly used for classification tasks with distinct categories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Sigmoid activation is often used for binary classification tasks with categories that are not mutually exclusive</a:t>
            </a:r>
            <a:endParaRPr/>
          </a:p>
        </p:txBody>
      </p:sp>
      <p:pic>
        <p:nvPicPr>
          <p:cNvPr descr="Chart&#10;&#10;Description automatically generated" id="104" name="Google Shape;1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12" y="1723945"/>
            <a:ext cx="4037134" cy="2242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4294967295" type="ctrTitle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629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Develop the Image Classification Models</a:t>
            </a:r>
            <a:endParaRPr b="0" i="0" sz="2400" u="none" cap="none" strike="noStrike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35775" y="981816"/>
            <a:ext cx="8497917" cy="3954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Adagrad scales the learning rate of each parameter based on its past gradient updates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The learning rate for each parameter decays over time with Adagrad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Parameters that receive more updates have a smaller learning rate with Adagrad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RMSprop divides the learning rate by an exponentially decaying average of the squared gradients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This helps to prevent oscillation and divergence, especially when the learning rate is high with RMSprop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Stochastic gradient descent (SGD) is an optimization algorithm that updates the model parameters in the direction that minimizes the loss function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9032"/>
              <a:buFont typeface="Arial"/>
              <a:buChar char="•"/>
            </a:pPr>
            <a:r>
              <a:rPr lang="en-US"/>
              <a:t>SGD is often used as a baseline for comparison with other optimization algorithms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